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2"/>
  </p:notesMasterIdLst>
  <p:handoutMasterIdLst>
    <p:handoutMasterId r:id="rId13"/>
  </p:handoutMasterIdLst>
  <p:sldIdLst>
    <p:sldId id="276" r:id="rId6"/>
    <p:sldId id="262" r:id="rId7"/>
    <p:sldId id="279" r:id="rId8"/>
    <p:sldId id="280" r:id="rId9"/>
    <p:sldId id="281" r:id="rId10"/>
    <p:sldId id="278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B"/>
    <a:srgbClr val="18A3AC"/>
    <a:srgbClr val="052049"/>
    <a:srgbClr val="90BD31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0" autoAdjust="0"/>
    <p:restoredTop sz="95859" autoAdjust="0"/>
  </p:normalViewPr>
  <p:slideViewPr>
    <p:cSldViewPr snapToGrid="0" showGuides="1">
      <p:cViewPr varScale="1">
        <p:scale>
          <a:sx n="83" d="100"/>
          <a:sy n="83" d="100"/>
        </p:scale>
        <p:origin x="1496" y="19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12/17/21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82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jpeg"/><Relationship Id="rId4" Type="http://schemas.openxmlformats.org/officeDocument/2006/relationships/image" Target="../media/image2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F138A3-657D-C244-8627-881E91755180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5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69A063-3967-314B-887F-ABE5F90907BD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25C9120-47AB-BC4C-83AE-DF2C0E1B0E2F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488FC-0927-EB4D-82B1-F65355427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4FCA97-AF75-3D4F-AFEA-26CF10E74B40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D2E8E9-E16D-9F46-BDAE-FBF2A9FFAEA7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D4A41-A0FD-5E40-8A30-55E4DEAA9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766872-9A70-0841-ACF2-A5E5E76AB138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2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87657C-5553-4F4F-A6C7-F1046BA6E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5" y="297068"/>
            <a:ext cx="1097578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E094AD-1D37-4844-B281-462EC4FB8CF5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oi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02146C-678F-CC45-85C9-9454BDFEB7AF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7372E7-ECA6-B149-9E45-982BFE38CC30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093DD38-46F4-FB42-A2EC-0B3C5BE1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2FB1BD-4FF2-E74C-B0B0-3B0B991ED2FF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815990-5742-E340-B143-DD923CD10BA4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972BE1-F57C-1B4E-9561-FE32B19A7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A65F0-2464-1648-B389-27AB6CACCA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BF2A2F-D55F-7241-9E31-047BBD6A830B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CD304AF-1BFB-0345-AF26-7C163EA28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DF31F-53D6-FF44-BFAA-A124368A6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52C387-188C-5E4C-AD53-44496B174506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CCE63-29C3-0C48-9C5F-E0E5A88C3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2" y="464167"/>
            <a:ext cx="1097578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8046F-938E-5D48-B080-6E396753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64696"/>
            <a:ext cx="9144000" cy="109330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592E55-3087-5E49-90AD-537F1E00852D}" type="datetime1">
              <a:rPr lang="en-US" smtClean="0"/>
              <a:t>12/17/21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43C3659-14D7-5A44-AC7D-C28E5A169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-357" b="-21848"/>
          <a:stretch/>
        </p:blipFill>
        <p:spPr>
          <a:xfrm rot="5400000">
            <a:off x="2413886" y="-1169286"/>
            <a:ext cx="5560827" cy="7899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0F8418-9E11-814C-991D-1D56AFF09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12662"/>
          <a:stretch/>
        </p:blipFill>
        <p:spPr>
          <a:xfrm>
            <a:off x="-317500" y="0"/>
            <a:ext cx="94615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D8A1-2124-8D48-9E14-F69F568A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3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DE3CB-91C5-4C43-9C23-838354376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3" r="38958"/>
          <a:stretch/>
        </p:blipFill>
        <p:spPr>
          <a:xfrm>
            <a:off x="0" y="266339"/>
            <a:ext cx="5555206" cy="1722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8D932-05A5-4640-8087-0209DBD816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304" y="2415128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10841"/>
            <a:ext cx="3588792" cy="241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2FEBB6B-4E96-C542-B19A-DC25C7468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793" t="16027" r="8097" b="39306"/>
          <a:stretch/>
        </p:blipFill>
        <p:spPr>
          <a:xfrm>
            <a:off x="-1" y="0"/>
            <a:ext cx="5555207" cy="2415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74BE5-FCA5-EE4F-AFEA-2D88FBAE86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3" y="2415347"/>
            <a:ext cx="1615439" cy="16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C1E18-6E4C-894B-BB7C-37576D80B668}"/>
              </a:ext>
            </a:extLst>
          </p:cNvPr>
          <p:cNvSpPr/>
          <p:nvPr userDrawn="1"/>
        </p:nvSpPr>
        <p:spPr bwMode="auto">
          <a:xfrm>
            <a:off x="1" y="2267792"/>
            <a:ext cx="2367280" cy="459020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3C67-7C78-8846-BE83-5CA68F85B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1C443C5-1BD9-C14B-8A7B-7AA34B6F8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70" t="16027" r="1442" b="39306"/>
          <a:stretch/>
        </p:blipFill>
        <p:spPr>
          <a:xfrm>
            <a:off x="3101826" y="15254"/>
            <a:ext cx="6042174" cy="22525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93D883-818B-E948-B1E1-CF92CB8B368A}"/>
              </a:ext>
            </a:extLst>
          </p:cNvPr>
          <p:cNvSpPr/>
          <p:nvPr userDrawn="1"/>
        </p:nvSpPr>
        <p:spPr bwMode="auto">
          <a:xfrm>
            <a:off x="1" y="2267794"/>
            <a:ext cx="2367280" cy="4590206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AAF9-8085-D14B-9372-1DBDA627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9" t="5935" r="17167" b="11182"/>
          <a:stretch/>
        </p:blipFill>
        <p:spPr>
          <a:xfrm>
            <a:off x="3101828" y="365629"/>
            <a:ext cx="6042172" cy="1592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5E378-1588-8547-871A-88B55562F0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4012" r:id="rId15"/>
    <p:sldLayoutId id="2147483994" r:id="rId16"/>
    <p:sldLayoutId id="2147483995" r:id="rId1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8" r:id="rId5"/>
    <p:sldLayoutId id="2147484009" r:id="rId6"/>
    <p:sldLayoutId id="2147484010" r:id="rId7"/>
    <p:sldLayoutId id="2147484001" r:id="rId8"/>
    <p:sldLayoutId id="2147484005" r:id="rId9"/>
    <p:sldLayoutId id="2147484006" r:id="rId10"/>
    <p:sldLayoutId id="2147484007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3" r:id="rId25"/>
    <p:sldLayoutId id="2147483954" r:id="rId26"/>
    <p:sldLayoutId id="2147483959" r:id="rId27"/>
    <p:sldLayoutId id="2147484002" r:id="rId28"/>
    <p:sldLayoutId id="2147484011" r:id="rId29"/>
    <p:sldLayoutId id="2147484003" r:id="rId30"/>
    <p:sldLayoutId id="2147484004" r:id="rId3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identity.ucsf.edu/powerpoint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(Title) PowerPoint Template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(subtitle optional) </a:t>
            </a:r>
            <a:br>
              <a:rPr lang="en-US" dirty="0"/>
            </a:br>
            <a:r>
              <a:rPr lang="en-US" dirty="0"/>
              <a:t>See following slides for tips on how to use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F6DD2-C289-A740-A7A4-C8D95A131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A3F208-6379-3949-AF1B-C70B9C73EDCA}" type="datetime1">
              <a:rPr lang="en-US" smtClean="0"/>
              <a:t>12/17/21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to your template! </a:t>
            </a:r>
          </a:p>
          <a:p>
            <a:r>
              <a:rPr lang="en-US" dirty="0"/>
              <a:t>To explore slide and style options, head to the ‘New Slide’ button on your toolbar and select the arrow next to it. </a:t>
            </a:r>
          </a:p>
          <a:p>
            <a:r>
              <a:rPr lang="en-US" dirty="0"/>
              <a:t>You will find </a:t>
            </a:r>
            <a:r>
              <a:rPr lang="en-US" u="sng" dirty="0"/>
              <a:t>two design themes</a:t>
            </a:r>
            <a:r>
              <a:rPr lang="en-US" dirty="0"/>
              <a:t>: classic &amp; contemporary.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BA6B56-720F-6349-9D8D-0DEC1E34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0FA6E-2339-EE48-88BA-C4158011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07386E-94C7-3841-9ECA-F174E41AAD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B9B26-ECBD-554D-A5E2-2B2831C758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6274C-92DE-F04F-BEF2-DA4C8D49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Themes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D650F-3A78-A74D-9165-5D7266519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What’s the difference? Choose the design theme that best suits your presentation needs.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1CC1B-8826-BD46-8F20-BB44415873C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Classic</a:t>
            </a:r>
          </a:p>
          <a:p>
            <a:r>
              <a:rPr lang="en-US" sz="1800" dirty="0"/>
              <a:t>A more traditional design</a:t>
            </a:r>
          </a:p>
          <a:p>
            <a:r>
              <a:rPr lang="en-US" sz="1800" dirty="0"/>
              <a:t>Great for </a:t>
            </a:r>
          </a:p>
          <a:p>
            <a:pPr lvl="1"/>
            <a:r>
              <a:rPr lang="en-US" sz="1600" dirty="0"/>
              <a:t>Internal meetings</a:t>
            </a:r>
          </a:p>
          <a:p>
            <a:pPr lvl="1"/>
            <a:r>
              <a:rPr lang="en-US" sz="1600" dirty="0"/>
              <a:t>Printing: the mainly white design will use minimal ink and guarantee easy legibility</a:t>
            </a:r>
          </a:p>
          <a:p>
            <a:pPr lvl="1"/>
            <a:r>
              <a:rPr lang="en-US" sz="1600" dirty="0"/>
              <a:t>More traditional, academic or corporate audiences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91B481-0A39-A347-810E-B979C10D9B2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Contemporary</a:t>
            </a:r>
          </a:p>
          <a:p>
            <a:r>
              <a:rPr lang="en-US" sz="1800" dirty="0"/>
              <a:t>A more modern &amp; colorful design</a:t>
            </a:r>
          </a:p>
          <a:p>
            <a:r>
              <a:rPr lang="en-US" sz="1800" dirty="0"/>
              <a:t>Great for </a:t>
            </a:r>
          </a:p>
          <a:p>
            <a:pPr lvl="1"/>
            <a:r>
              <a:rPr lang="en-US" sz="1600" dirty="0"/>
              <a:t>Larger presentations &amp; conferences</a:t>
            </a:r>
          </a:p>
          <a:p>
            <a:pPr lvl="1"/>
            <a:r>
              <a:rPr lang="en-US" sz="1600" dirty="0"/>
              <a:t>Digital viewing, like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913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DF4490-6AB8-144B-B754-C1AE456182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C17B6-93E9-F248-8C23-EDBBCEAB26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B4104-7FF8-BD44-9CF6-0AAAE6F4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and Usage 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39141-3246-9341-B25B-1E9CDB1A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6" y="1365427"/>
            <a:ext cx="8137665" cy="3909393"/>
          </a:xfrm>
        </p:spPr>
        <p:txBody>
          <a:bodyPr/>
          <a:lstStyle/>
          <a:p>
            <a:r>
              <a:rPr lang="en-US" sz="1800" dirty="0"/>
              <a:t>Size: available in both 4:3 and 16:9 aspect ratios.</a:t>
            </a:r>
          </a:p>
          <a:p>
            <a:r>
              <a:rPr lang="en-US" sz="1800" dirty="0"/>
              <a:t>Slide designs: built with a variety of slide designs including: bullets, charts, quotes, and sections headers, as well as options for title and closing slides.</a:t>
            </a:r>
          </a:p>
          <a:p>
            <a:r>
              <a:rPr lang="en-US" sz="1800" dirty="0"/>
              <a:t>Visit </a:t>
            </a:r>
            <a:r>
              <a:rPr lang="en-US" sz="1800" dirty="0">
                <a:hlinkClick r:id="rId2"/>
              </a:rPr>
              <a:t>identity.ucsf.edu/powerpoint </a:t>
            </a:r>
            <a:r>
              <a:rPr lang="en-US" sz="1800" dirty="0"/>
              <a:t>for: </a:t>
            </a:r>
          </a:p>
          <a:p>
            <a:pPr marL="741356" lvl="1" indent="-457200">
              <a:buFont typeface="+mj-lt"/>
              <a:buAutoNum type="arabicPeriod"/>
            </a:pPr>
            <a:r>
              <a:rPr lang="en-US" sz="1600" dirty="0"/>
              <a:t>Guidelines on how to use and customize the PowerPoint template, including:</a:t>
            </a:r>
          </a:p>
          <a:p>
            <a:pPr lvl="2"/>
            <a:r>
              <a:rPr lang="en-US" sz="1400" dirty="0"/>
              <a:t>Adding your official department logo lockup to the title slide</a:t>
            </a:r>
          </a:p>
          <a:p>
            <a:pPr lvl="2"/>
            <a:r>
              <a:rPr lang="en-US" sz="1400" dirty="0"/>
              <a:t>Adding new photography to title slide</a:t>
            </a:r>
          </a:p>
          <a:p>
            <a:pPr lvl="2"/>
            <a:r>
              <a:rPr lang="en-US" sz="1400" dirty="0"/>
              <a:t>And overall PowerPoint best practices</a:t>
            </a:r>
          </a:p>
          <a:p>
            <a:pPr marL="741356" lvl="1" indent="-457200">
              <a:buFont typeface="+mj-lt"/>
              <a:buAutoNum type="arabicPeriod"/>
            </a:pPr>
            <a:r>
              <a:rPr lang="en-US" sz="1600" dirty="0"/>
              <a:t>“About UCSF” slides: pre-formatted and populated with up-to-date facts &amp; figures, the UCSF mission, vision, and more</a:t>
            </a:r>
          </a:p>
          <a:p>
            <a:pPr marL="233357" lvl="0" indent="-233357">
              <a:buClr>
                <a:srgbClr val="178CCB"/>
              </a:buClr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pasting slides from another deck, to limit rouge layouts appearing in the new template:</a:t>
            </a:r>
          </a:p>
          <a:p>
            <a:pPr marL="576269" lvl="1" indent="-223838"/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Right click the selected slide, and then click COPY.</a:t>
            </a:r>
          </a:p>
          <a:p>
            <a:pPr marL="576269" lvl="1" indent="-223838"/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the template, right click to show Paste Options, and click ‘</a:t>
            </a:r>
            <a:r>
              <a:rPr lang="en-US" sz="1400" b="1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Use Destination Theme</a:t>
            </a:r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’.</a:t>
            </a:r>
          </a:p>
          <a:p>
            <a:pPr marL="581025" lvl="1" indent="-228600"/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Your slides should appear in the new template.</a:t>
            </a:r>
          </a:p>
          <a:p>
            <a:pPr marL="803275" lvl="2" indent="-222250">
              <a:buClr>
                <a:srgbClr val="178CCB"/>
              </a:buClr>
            </a:pPr>
            <a:r>
              <a:rPr lang="en-US" sz="12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Some manual formatting may still be required when transferring slides into the new template.</a:t>
            </a:r>
          </a:p>
          <a:p>
            <a:pPr marL="741356" lvl="1" indent="-457200">
              <a:buFont typeface="+mj-lt"/>
              <a:buAutoNum type="arabicPeriod"/>
            </a:pPr>
            <a:endParaRPr lang="en-US" sz="1600" dirty="0"/>
          </a:p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C116B-EEE7-0E4D-B204-2066C5B3AE39}"/>
              </a:ext>
            </a:extLst>
          </p:cNvPr>
          <p:cNvGrpSpPr/>
          <p:nvPr/>
        </p:nvGrpSpPr>
        <p:grpSpPr>
          <a:xfrm>
            <a:off x="7959398" y="5128152"/>
            <a:ext cx="929848" cy="728842"/>
            <a:chOff x="980255" y="-881561"/>
            <a:chExt cx="1124684" cy="8815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CB6A59-69AA-8C46-A84D-5D1A11128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0255" y="-881561"/>
              <a:ext cx="1124684" cy="8815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6E598E-2D2A-0343-82FF-D63EC9C19034}"/>
                </a:ext>
              </a:extLst>
            </p:cNvPr>
            <p:cNvSpPr/>
            <p:nvPr/>
          </p:nvSpPr>
          <p:spPr>
            <a:xfrm>
              <a:off x="992300" y="-356891"/>
              <a:ext cx="354478" cy="35689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136532-08EE-2D4C-A1DE-897BCD2C45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98D17-1F95-3F46-9EC4-5C067D03E9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1F600-6ED4-FE4B-985D-9891FAFE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Brand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5CD18-245B-314F-B49E-3BCDEB22C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Please follow these guidelines to keep your presentation accessible and brand-consistent.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6D4F8-61EB-7C45-9D2E-67D23BA9B50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Text Size</a:t>
            </a:r>
          </a:p>
          <a:p>
            <a:r>
              <a:rPr lang="en-US" dirty="0"/>
              <a:t>Header</a:t>
            </a:r>
          </a:p>
          <a:p>
            <a:pPr lvl="1"/>
            <a:r>
              <a:rPr lang="en-US" sz="3600" dirty="0">
                <a:latin typeface="Garamond" panose="02020404030301010803" pitchFamily="18" charset="0"/>
              </a:rPr>
              <a:t>Garamond 36pt</a:t>
            </a:r>
          </a:p>
          <a:p>
            <a:r>
              <a:rPr lang="en-US" dirty="0"/>
              <a:t>Sub-header</a:t>
            </a:r>
          </a:p>
          <a:p>
            <a:pPr lvl="1"/>
            <a:r>
              <a:rPr lang="en-US" sz="1800" dirty="0"/>
              <a:t>Arial 18pt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Arial 22pt</a:t>
            </a:r>
          </a:p>
          <a:p>
            <a:r>
              <a:rPr lang="en-US" sz="1400" dirty="0"/>
              <a:t>No smaller than 14 </a:t>
            </a:r>
            <a:r>
              <a:rPr lang="en-US" sz="1400" dirty="0" err="1"/>
              <a:t>pt</a:t>
            </a:r>
            <a:r>
              <a:rPr lang="en-US" sz="1400" dirty="0"/>
              <a:t> when needed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A2301-169B-7F4E-B399-225928F457C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Pattern Usage</a:t>
            </a:r>
          </a:p>
          <a:p>
            <a:r>
              <a:rPr lang="en-US" dirty="0"/>
              <a:t>DO NOT </a:t>
            </a:r>
          </a:p>
          <a:p>
            <a:pPr lvl="1"/>
            <a:r>
              <a:rPr lang="en-US" sz="1800" dirty="0"/>
              <a:t>Stretch patterns</a:t>
            </a:r>
          </a:p>
          <a:p>
            <a:pPr lvl="1"/>
            <a:r>
              <a:rPr lang="en-US" sz="1800" dirty="0"/>
              <a:t>Crop pattern mid-page</a:t>
            </a:r>
          </a:p>
          <a:p>
            <a:pPr lvl="1"/>
            <a:r>
              <a:rPr lang="en-US" sz="1800" dirty="0"/>
              <a:t>Use more than one pattern per page</a:t>
            </a:r>
          </a:p>
          <a:p>
            <a:pPr lvl="1"/>
            <a:r>
              <a:rPr lang="en-US" sz="1800" dirty="0"/>
              <a:t>Use pattern outside master template</a:t>
            </a:r>
          </a:p>
          <a:p>
            <a:pPr lvl="1"/>
            <a:r>
              <a:rPr lang="en-US" sz="1800" dirty="0"/>
              <a:t>Use pattern when picture is present (vice versa)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540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35FB4-921B-CC47-914C-727C4B445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Optimal File Saving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FBE89-47D1-FF49-B505-5190A0E578A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Clr>
                <a:srgbClr val="178CCB"/>
              </a:buClr>
              <a:buNone/>
            </a:pPr>
            <a:r>
              <a:rPr lang="en-US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Before Saving: </a:t>
            </a:r>
          </a:p>
          <a:p>
            <a:pPr marL="0" lvl="0" indent="0">
              <a:buClr>
                <a:srgbClr val="178CCB"/>
              </a:buClr>
              <a:buNone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Make sure Footers are updated with Presentation Title</a:t>
            </a:r>
          </a:p>
          <a:p>
            <a:pPr marL="0" lvl="0" indent="0">
              <a:buClr>
                <a:srgbClr val="178CCB"/>
              </a:buClr>
              <a:buNone/>
            </a:pPr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Select Insert &gt; Select Header &amp; Footer &gt; Update Footer section with your presentation title &gt; Select Apply to All</a:t>
            </a:r>
          </a:p>
          <a:p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FD359-F23A-7049-A808-3B924F92EBB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  <a:buNone/>
            </a:pPr>
            <a:r>
              <a:rPr lang="en-US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File size: 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  <a:buNone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add images, compress the images to reduce file size. 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  <a:buNone/>
            </a:pPr>
            <a:r>
              <a:rPr lang="en-US" sz="14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Select File &gt; Select Compress Pictures &gt; Set picture quality to On-Screen 150 dpi</a:t>
            </a:r>
          </a:p>
          <a:p>
            <a:pPr marL="233357" lvl="0" indent="-233357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</a:pPr>
            <a:endParaRPr lang="en-US" dirty="0">
              <a:solidFill>
                <a:srgbClr val="052049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  <a:buNone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Delete unused master slides to keep final deck size as small as possible </a:t>
            </a:r>
          </a:p>
          <a:p>
            <a:pPr marL="233357" lvl="0" indent="-233357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</a:pPr>
            <a:endParaRPr lang="en-US" dirty="0">
              <a:solidFill>
                <a:srgbClr val="052049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33357" lvl="0" indent="-233357">
              <a:lnSpc>
                <a:spcPct val="120000"/>
              </a:lnSpc>
              <a:spcAft>
                <a:spcPts val="0"/>
              </a:spcAft>
              <a:buClr>
                <a:srgbClr val="178CCB"/>
              </a:buClr>
            </a:pPr>
            <a:endParaRPr lang="en-US" dirty="0">
              <a:solidFill>
                <a:srgbClr val="052049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03983-916D-054C-8DCE-B1EB037230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D12E-0AC0-F245-B0A1-E241A00DEE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286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1371</TotalTime>
  <Words>484</Words>
  <Application>Microsoft Macintosh PowerPoint</Application>
  <PresentationFormat>On-screen Show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.AppleSystemUIFont</vt:lpstr>
      <vt:lpstr>Arial</vt:lpstr>
      <vt:lpstr>Garamond</vt:lpstr>
      <vt:lpstr>Wingdings</vt:lpstr>
      <vt:lpstr>UCSF Classic</vt:lpstr>
      <vt:lpstr>UCSF Contemporary</vt:lpstr>
      <vt:lpstr>(Title) PowerPoint Template </vt:lpstr>
      <vt:lpstr>PowerPoint Presentation</vt:lpstr>
      <vt:lpstr>Design Themes</vt:lpstr>
      <vt:lpstr>Options and Usage Instructions</vt:lpstr>
      <vt:lpstr>Additional Brand Guidelines</vt:lpstr>
      <vt:lpstr>Saving Your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Scott Schwertly</cp:lastModifiedBy>
  <cp:revision>86</cp:revision>
  <dcterms:created xsi:type="dcterms:W3CDTF">2017-04-18T17:07:44Z</dcterms:created>
  <dcterms:modified xsi:type="dcterms:W3CDTF">2021-12-17T20:36:08Z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